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6"/>
  </p:notesMasterIdLst>
  <p:handoutMasterIdLst>
    <p:handoutMasterId r:id="rId17"/>
  </p:handoutMasterIdLst>
  <p:sldIdLst>
    <p:sldId id="268" r:id="rId3"/>
    <p:sldId id="279" r:id="rId4"/>
    <p:sldId id="295" r:id="rId5"/>
    <p:sldId id="269" r:id="rId6"/>
    <p:sldId id="270" r:id="rId7"/>
    <p:sldId id="288" r:id="rId8"/>
    <p:sldId id="271" r:id="rId9"/>
    <p:sldId id="280" r:id="rId10"/>
    <p:sldId id="296" r:id="rId11"/>
    <p:sldId id="272" r:id="rId12"/>
    <p:sldId id="297" r:id="rId13"/>
    <p:sldId id="298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9" autoAdjust="0"/>
    <p:restoredTop sz="82755" autoAdjust="0"/>
  </p:normalViewPr>
  <p:slideViewPr>
    <p:cSldViewPr snapToGrid="0">
      <p:cViewPr varScale="1">
        <p:scale>
          <a:sx n="99" d="100"/>
          <a:sy n="99" d="100"/>
        </p:scale>
        <p:origin x="762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870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ru-RU" smtClean="0"/>
              <a:t>24.10.2016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ru-RU" smtClean="0"/>
              <a:t>24.10.2016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CF8BB-EBC7-4B8F-9632-A5A136FBB880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1520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CF8BB-EBC7-4B8F-9632-A5A136FBB880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93595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https://ru.wikipedia.org/wiki/</a:t>
            </a:r>
            <a:r>
              <a:rPr lang="ru-RU" b="1" dirty="0" err="1"/>
              <a:t>Парадокс_лжеца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CF8BB-EBC7-4B8F-9632-A5A136FBB880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370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CF8BB-EBC7-4B8F-9632-A5A136FBB880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0355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CF8BB-EBC7-4B8F-9632-A5A136FBB880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6825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CF8BB-EBC7-4B8F-9632-A5A136FBB880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8115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CF8BB-EBC7-4B8F-9632-A5A136FBB880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8731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CF8BB-EBC7-4B8F-9632-A5A136FBB880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1125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1631790" y="5691673"/>
            <a:ext cx="280731" cy="778847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31375A4-56A4-47D6-9801-1991572033F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defTabSz="914400">
              <a:lnSpc>
                <a:spcPct val="75000"/>
              </a:lnSpc>
              <a:spcBef>
                <a:spcPts val="0"/>
              </a:spcBef>
              <a:buNone/>
            </a:pPr>
            <a:r>
              <a:rPr lang="ru-RU" dirty="0">
                <a:latin typeface="Calibri"/>
              </a:rPr>
              <a:t>Системная инженерия</a:t>
            </a:r>
            <a:endParaRPr lang="ru-RU" sz="8000" b="0" i="0" baseline="0" dirty="0">
              <a:solidFill>
                <a:schemeClr val="bg1"/>
              </a:solidFill>
              <a:latin typeface="Calibri"/>
              <a:ea typeface="+mj-ea"/>
              <a:cs typeface="+mj-cs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l">
              <a:spcBef>
                <a:spcPts val="0"/>
              </a:spcBef>
              <a:buNone/>
            </a:pPr>
            <a:r>
              <a:rPr lang="ru-RU" dirty="0"/>
              <a:t>Системное мышление</a:t>
            </a:r>
            <a:endParaRPr lang="ru-RU" sz="2800" b="0" i="0" dirty="0"/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735531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ru-RU" sz="4400" b="0" i="0" baseline="0" dirty="0">
                <a:solidFill>
                  <a:srgbClr val="1BDCFF"/>
                </a:solidFill>
                <a:latin typeface="Calibri"/>
                <a:ea typeface="+mj-ea"/>
                <a:cs typeface="+mj-cs"/>
              </a:rPr>
              <a:t>Моделирование</a:t>
            </a:r>
            <a:r>
              <a:rPr lang="ru-RU" sz="4400" b="0" i="0" dirty="0">
                <a:solidFill>
                  <a:srgbClr val="1BDCFF"/>
                </a:solidFill>
                <a:latin typeface="Calibri"/>
                <a:ea typeface="+mj-ea"/>
                <a:cs typeface="+mj-cs"/>
              </a:rPr>
              <a:t> динамики</a:t>
            </a:r>
            <a:endParaRPr lang="ru-RU" sz="4400" b="0" i="0" baseline="0" dirty="0">
              <a:solidFill>
                <a:srgbClr val="1BDCFF"/>
              </a:solidFill>
              <a:latin typeface="Calibri"/>
              <a:ea typeface="+mj-ea"/>
              <a:cs typeface="+mj-cs"/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sz="half" idx="1"/>
          </p:nvPr>
        </p:nvSpPr>
        <p:spPr>
          <a:xfrm>
            <a:off x="1981200" y="1116531"/>
            <a:ext cx="9771246" cy="128978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STELLA – Structural Thinking Experimental Laboratory Learning with Animation</a:t>
            </a:r>
          </a:p>
          <a:p>
            <a:r>
              <a:rPr lang="en-US" dirty="0" err="1"/>
              <a:t>iThink</a:t>
            </a:r>
            <a:r>
              <a:rPr lang="en-US" dirty="0"/>
              <a:t> – </a:t>
            </a:r>
            <a:r>
              <a:rPr lang="en-US" dirty="0" err="1"/>
              <a:t>isee</a:t>
            </a:r>
            <a:r>
              <a:rPr lang="en-US" dirty="0"/>
              <a:t> systems </a:t>
            </a:r>
            <a:r>
              <a:rPr lang="en-US" dirty="0" err="1"/>
              <a:t>inc</a:t>
            </a:r>
            <a:r>
              <a:rPr lang="en-US" dirty="0"/>
              <a:t>  </a:t>
            </a:r>
          </a:p>
          <a:p>
            <a:endParaRPr lang="en-US" dirty="0"/>
          </a:p>
          <a:p>
            <a:endParaRPr lang="ru-RU" dirty="0"/>
          </a:p>
        </p:txBody>
      </p:sp>
      <p:pic>
        <p:nvPicPr>
          <p:cNvPr id="10" name="Picture 2" descr="Stella Professiona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978" y="2528807"/>
            <a:ext cx="3839678" cy="3839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Think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868" y="2528806"/>
            <a:ext cx="3945556" cy="383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66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ozon-st.cdn.ngenix.net/multimedia/100356737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1773" y="3266780"/>
            <a:ext cx="2370673" cy="340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735531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ru-RU" sz="4400" b="0" i="0" baseline="0" dirty="0">
                <a:solidFill>
                  <a:srgbClr val="1BDCFF"/>
                </a:solidFill>
                <a:latin typeface="Calibri"/>
                <a:ea typeface="+mj-ea"/>
                <a:cs typeface="+mj-cs"/>
              </a:rPr>
              <a:t>Принципы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half" idx="1"/>
          </p:nvPr>
        </p:nvSpPr>
        <p:spPr>
          <a:xfrm>
            <a:off x="1981200" y="1116531"/>
            <a:ext cx="9771246" cy="4822256"/>
          </a:xfrm>
        </p:spPr>
        <p:txBody>
          <a:bodyPr>
            <a:normAutofit/>
          </a:bodyPr>
          <a:lstStyle/>
          <a:p>
            <a:r>
              <a:rPr lang="ru-RU" dirty="0"/>
              <a:t>Независимо от моделей, методов и инструментов, используемых для поддержки системного мышления, существует несколько общих принципов, которые дают определенную пищу для размышлений относительно системного мышления и рекомендованы</a:t>
            </a:r>
            <a:r>
              <a:rPr lang="en-US" dirty="0"/>
              <a:t>.</a:t>
            </a:r>
          </a:p>
          <a:p>
            <a:r>
              <a:rPr lang="ru-RU" dirty="0"/>
              <a:t>Сегодняшние проблемы являются следствием вчерашних решений.</a:t>
            </a:r>
          </a:p>
          <a:p>
            <a:r>
              <a:rPr lang="ru-RU" dirty="0"/>
              <a:t>Чем сильнее вы толкаете, тем сильнее система отталкивает вас назад.</a:t>
            </a:r>
          </a:p>
          <a:p>
            <a:r>
              <a:rPr lang="ru-RU" dirty="0"/>
              <a:t>Поведение улучшается перед тем, как ухудшиться.</a:t>
            </a:r>
          </a:p>
          <a:p>
            <a:r>
              <a:rPr lang="ru-RU" dirty="0"/>
              <a:t>Легкий выход обычно ведет обратно внутрь.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7189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735531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ru-RU" sz="4400" b="0" i="0" baseline="0" dirty="0">
                <a:solidFill>
                  <a:srgbClr val="1BDCFF"/>
                </a:solidFill>
                <a:latin typeface="Calibri"/>
                <a:ea typeface="+mj-ea"/>
                <a:cs typeface="+mj-cs"/>
              </a:rPr>
              <a:t>Принципы 2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half" idx="1"/>
          </p:nvPr>
        </p:nvSpPr>
        <p:spPr>
          <a:xfrm>
            <a:off x="1981200" y="1116531"/>
            <a:ext cx="9771246" cy="4822256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Лечение может быть хуже болезни.</a:t>
            </a:r>
          </a:p>
          <a:p>
            <a:r>
              <a:rPr lang="ru-RU" dirty="0"/>
              <a:t>Быстрее – на самом деле медленнее.</a:t>
            </a:r>
          </a:p>
          <a:p>
            <a:r>
              <a:rPr lang="ru-RU" dirty="0"/>
              <a:t>Причина и следствие не являются тесно связанными во времени и в пространстве.</a:t>
            </a:r>
          </a:p>
          <a:p>
            <a:r>
              <a:rPr lang="ru-RU" dirty="0"/>
              <a:t>Мелкие изменения могут привести к большим результатам, однако наилучшие способы достижения цели часто наименее очевидны.</a:t>
            </a:r>
          </a:p>
          <a:p>
            <a:r>
              <a:rPr lang="ru-RU" dirty="0"/>
              <a:t>Вы можете и иметь пирог, и есть его, но не одновременно.</a:t>
            </a:r>
          </a:p>
          <a:p>
            <a:r>
              <a:rPr lang="ru-RU" dirty="0"/>
              <a:t>Поделив слона пополам, вы не получите двух маленьких слонов.</a:t>
            </a:r>
          </a:p>
          <a:p>
            <a:r>
              <a:rPr lang="ru-RU" dirty="0"/>
              <a:t>Вины не существует.</a:t>
            </a:r>
          </a:p>
          <a:p>
            <a:r>
              <a:rPr lang="ru-RU" dirty="0"/>
              <a:t>Чем больше вы изучаете и узнаете, тем больше вы понимаете, насколько много вам еще нужно узнать.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671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ozon-st.cdn.ngenix.net/multimedia/100900790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40" y="3234088"/>
            <a:ext cx="1725365" cy="245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ozon-st.cdn.ngenix.net/multimedia/100356737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40" y="105877"/>
            <a:ext cx="1783531" cy="2452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588" y="181355"/>
            <a:ext cx="1728688" cy="23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49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ru-RU" dirty="0"/>
              <a:t>определение</a:t>
            </a:r>
            <a:endParaRPr lang="ru-RU" sz="4400" b="0" i="0" baseline="0" dirty="0">
              <a:solidFill>
                <a:srgbClr val="1BDCFF"/>
              </a:solidFill>
              <a:latin typeface="Calibri"/>
              <a:ea typeface="+mj-ea"/>
              <a:cs typeface="+mj-cs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>
              <a:buNone/>
            </a:pPr>
            <a:r>
              <a:rPr lang="ru-RU" i="1" dirty="0"/>
              <a:t>«Системное мышление представляет собой процесс открытия и установления причин – проникновения в существо важнейших процессов, лежащих в основе проблем, с которыми мы сталкиваемся и возможностей, которые мы имеем...»</a:t>
            </a:r>
            <a:br>
              <a:rPr lang="ru-RU" dirty="0"/>
            </a:br>
            <a:r>
              <a:rPr lang="ru-RU" dirty="0"/>
              <a:t>	</a:t>
            </a:r>
            <a:r>
              <a:rPr lang="en-US" dirty="0"/>
              <a:t> </a:t>
            </a:r>
            <a:r>
              <a:rPr lang="en-US" b="1" dirty="0"/>
              <a:t>[</a:t>
            </a:r>
            <a:r>
              <a:rPr lang="en-US" b="1" dirty="0" err="1"/>
              <a:t>Senge</a:t>
            </a:r>
            <a:r>
              <a:rPr lang="en-US" b="1" dirty="0"/>
              <a:t> P</a:t>
            </a:r>
            <a:r>
              <a:rPr lang="ru-RU" b="1" dirty="0"/>
              <a:t>.</a:t>
            </a:r>
            <a:r>
              <a:rPr lang="en-US" b="1" dirty="0"/>
              <a:t> M. (1990) The Fifth Discipline]</a:t>
            </a:r>
            <a:endParaRPr lang="ru-RU" b="1" dirty="0"/>
          </a:p>
          <a:p>
            <a:pPr marL="0" indent="0" algn="r">
              <a:buNone/>
            </a:pPr>
            <a:endParaRPr lang="ru-RU" dirty="0"/>
          </a:p>
          <a:p>
            <a:pPr algn="r"/>
            <a:endParaRPr lang="ru-RU" sz="16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848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ru-RU" dirty="0"/>
              <a:t>ИДЕЯ</a:t>
            </a:r>
            <a:endParaRPr lang="ru-RU" sz="4400" b="0" i="0" baseline="0" dirty="0">
              <a:solidFill>
                <a:srgbClr val="1BDCFF"/>
              </a:solidFill>
              <a:latin typeface="Calibri"/>
              <a:ea typeface="+mj-ea"/>
              <a:cs typeface="+mj-cs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	Основная идея системного мышления состоит в выявлении, наблюдении и понимании сложных эмерджентных поведений, возникающих в результате динамических взаимодействий нескольких систем в процессе работы. В результате принимаются решения об изменении, исключении или добавлении одной или нескольких систем.</a:t>
            </a:r>
          </a:p>
          <a:p>
            <a:pPr marL="0" indent="0">
              <a:buNone/>
            </a:pPr>
            <a:r>
              <a:rPr lang="ru-RU" dirty="0"/>
              <a:t>	Основана на двух парах идей</a:t>
            </a:r>
            <a:r>
              <a:rPr lang="en-US" dirty="0"/>
              <a:t>: </a:t>
            </a:r>
            <a:r>
              <a:rPr lang="ru-RU" i="1" dirty="0" err="1"/>
              <a:t>эмерджентности</a:t>
            </a:r>
            <a:r>
              <a:rPr lang="ru-RU" i="1" dirty="0"/>
              <a:t> </a:t>
            </a:r>
            <a:r>
              <a:rPr lang="ru-RU" dirty="0"/>
              <a:t>и </a:t>
            </a:r>
            <a:r>
              <a:rPr lang="ru-RU" i="1" dirty="0"/>
              <a:t>иерархии, </a:t>
            </a:r>
            <a:r>
              <a:rPr lang="ru-RU" dirty="0"/>
              <a:t>а также </a:t>
            </a:r>
            <a:r>
              <a:rPr lang="ru-RU" i="1" dirty="0"/>
              <a:t>передаче информации </a:t>
            </a:r>
            <a:r>
              <a:rPr lang="ru-RU" dirty="0"/>
              <a:t>и </a:t>
            </a:r>
            <a:r>
              <a:rPr lang="ru-RU" i="1" dirty="0"/>
              <a:t>управлении</a:t>
            </a:r>
            <a:endParaRPr lang="ru-RU" dirty="0"/>
          </a:p>
          <a:p>
            <a:pPr marL="0" indent="0" algn="r">
              <a:buNone/>
            </a:pPr>
            <a:endParaRPr lang="ru-RU" sz="16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31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67777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ru-RU" dirty="0"/>
              <a:t>описание</a:t>
            </a:r>
            <a:endParaRPr lang="ru-RU" sz="4400" b="0" i="0" baseline="0" dirty="0">
              <a:solidFill>
                <a:srgbClr val="1BDCFF"/>
              </a:solidFill>
              <a:latin typeface="Calibri"/>
              <a:ea typeface="+mj-ea"/>
              <a:cs typeface="+mj-cs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81200" y="1058779"/>
            <a:ext cx="9372600" cy="4483101"/>
          </a:xfrm>
        </p:spPr>
        <p:txBody>
          <a:bodyPr>
            <a:normAutofit/>
          </a:bodyPr>
          <a:lstStyle/>
          <a:p>
            <a:r>
              <a:rPr lang="ru-RU" b="1" dirty="0"/>
              <a:t>ДИСЦИПЛИНА</a:t>
            </a:r>
            <a:r>
              <a:rPr lang="ru-RU" dirty="0"/>
              <a:t>, помогающая увидеть целое.</a:t>
            </a:r>
          </a:p>
          <a:p>
            <a:r>
              <a:rPr lang="ru-RU" b="1" dirty="0"/>
              <a:t>РАМОЧНАЯ СТРУКТУРА, </a:t>
            </a:r>
            <a:r>
              <a:rPr lang="ru-RU" dirty="0"/>
              <a:t>помогающая увидеть взаимосвязи и характер изменений, а не зафиксированное статическое представление.</a:t>
            </a:r>
          </a:p>
          <a:p>
            <a:r>
              <a:rPr lang="ru-RU" b="1" dirty="0"/>
              <a:t>НАБОР ОБЩИХ ПРИНЦИПОВ</a:t>
            </a:r>
            <a:endParaRPr lang="ru-RU" dirty="0"/>
          </a:p>
          <a:p>
            <a:r>
              <a:rPr lang="ru-RU" b="1" dirty="0"/>
              <a:t>КОНКРЕТНЫЙ НАБОР ИНСТРУМЕНТОВ И МЕТОДИК</a:t>
            </a:r>
            <a:endParaRPr lang="ru-RU" dirty="0"/>
          </a:p>
          <a:p>
            <a:pPr>
              <a:buClr>
                <a:srgbClr val="404040"/>
              </a:buClr>
              <a:buFont typeface="Arial"/>
              <a:buChar char="▪"/>
            </a:pPr>
            <a:endParaRPr lang="ru-RU" dirty="0"/>
          </a:p>
          <a:p>
            <a:pPr>
              <a:buClr>
                <a:srgbClr val="404040"/>
              </a:buClr>
              <a:buFont typeface="Arial"/>
              <a:buChar char="▪"/>
            </a:pPr>
            <a:endParaRPr lang="ru-RU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ru-RU" dirty="0"/>
              <a:t>Жёсткие и мягкие системы</a:t>
            </a:r>
            <a:endParaRPr lang="ru-RU" sz="4400" b="0" i="0" baseline="0" dirty="0">
              <a:solidFill>
                <a:srgbClr val="1BDCFF"/>
              </a:solidFill>
              <a:latin typeface="Calibri"/>
              <a:ea typeface="+mj-ea"/>
              <a:cs typeface="+mj-cs"/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Жёсткие системы – </a:t>
            </a:r>
            <a:r>
              <a:rPr lang="ru-RU" dirty="0"/>
              <a:t>дают возможность определить результаты, цели и задачи, которые могут быть получены (достигнуты, решены).</a:t>
            </a:r>
          </a:p>
          <a:p>
            <a:r>
              <a:rPr lang="ru-RU" b="1" dirty="0"/>
              <a:t>Мягкие системы – </a:t>
            </a:r>
            <a:r>
              <a:rPr lang="ru-RU" dirty="0"/>
              <a:t>конкретные цели не могут быть установлены, решение требует изучения с целью осуществить улучшение.</a:t>
            </a:r>
          </a:p>
          <a:p>
            <a:endParaRPr lang="ru-RU" b="1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695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822158"/>
          </a:xfrm>
        </p:spPr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ru-RU" b="1" dirty="0"/>
              <a:t>Модели и моделирование</a:t>
            </a:r>
            <a:endParaRPr lang="ru-RU" sz="4400" b="0" i="0" baseline="0" dirty="0">
              <a:solidFill>
                <a:srgbClr val="1BDCFF"/>
              </a:solidFill>
              <a:latin typeface="Calibri"/>
              <a:ea typeface="+mj-ea"/>
              <a:cs typeface="+mj-cs"/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1981200" y="1203159"/>
            <a:ext cx="9372600" cy="5267362"/>
          </a:xfrm>
        </p:spPr>
        <p:txBody>
          <a:bodyPr>
            <a:normAutofit/>
          </a:bodyPr>
          <a:lstStyle/>
          <a:p>
            <a:r>
              <a:rPr lang="en-US" dirty="0"/>
              <a:t>DYNAMO – </a:t>
            </a:r>
            <a:r>
              <a:rPr lang="ru-RU" dirty="0"/>
              <a:t>первый язык компьютерного моделирования (1950-1960)</a:t>
            </a:r>
          </a:p>
          <a:p>
            <a:r>
              <a:rPr lang="en-US" dirty="0"/>
              <a:t>SIMSCRIPT</a:t>
            </a:r>
            <a:endParaRPr lang="ru-RU" dirty="0"/>
          </a:p>
          <a:p>
            <a:r>
              <a:rPr lang="en-US" dirty="0"/>
              <a:t>SIMULA</a:t>
            </a:r>
            <a:endParaRPr lang="ru-RU" dirty="0"/>
          </a:p>
          <a:p>
            <a:r>
              <a:rPr lang="en-US" dirty="0"/>
              <a:t>Mathematica</a:t>
            </a:r>
            <a:r>
              <a:rPr lang="ru-RU" dirty="0"/>
              <a:t>, </a:t>
            </a:r>
            <a:r>
              <a:rPr lang="en-US" dirty="0"/>
              <a:t>MATLAB</a:t>
            </a:r>
            <a:endParaRPr lang="ru-RU" b="1" dirty="0"/>
          </a:p>
          <a:p>
            <a:r>
              <a:rPr lang="en-US" dirty="0"/>
              <a:t>Modelica-2</a:t>
            </a:r>
            <a:endParaRPr lang="ru-RU" dirty="0"/>
          </a:p>
          <a:p>
            <a:endParaRPr lang="ru-RU" dirty="0"/>
          </a:p>
          <a:p>
            <a:endParaRPr lang="ru-RU" b="1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57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697029"/>
          </a:xfrm>
        </p:spPr>
        <p:txBody>
          <a:bodyPr>
            <a:normAutofit/>
          </a:bodyPr>
          <a:lstStyle/>
          <a:p>
            <a:r>
              <a:rPr lang="ru-RU" b="1" dirty="0"/>
              <a:t>Парадоксы </a:t>
            </a:r>
            <a:endParaRPr lang="ru-RU" sz="4400" b="0" i="0" baseline="0" dirty="0">
              <a:solidFill>
                <a:srgbClr val="1BDCFF"/>
              </a:solidFill>
              <a:latin typeface="Calibri"/>
              <a:ea typeface="+mj-ea"/>
              <a:cs typeface="+mj-cs"/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sz="half" idx="1"/>
          </p:nvPr>
        </p:nvSpPr>
        <p:spPr>
          <a:xfrm>
            <a:off x="1981200" y="1078029"/>
            <a:ext cx="9372600" cy="5779971"/>
          </a:xfrm>
        </p:spPr>
        <p:txBody>
          <a:bodyPr>
            <a:normAutofit fontScale="85000" lnSpcReduction="10000"/>
          </a:bodyPr>
          <a:lstStyle/>
          <a:p>
            <a:r>
              <a:rPr lang="ru-RU" b="1" dirty="0"/>
              <a:t>Парадокс управления </a:t>
            </a:r>
            <a:r>
              <a:rPr lang="ru-RU" dirty="0"/>
              <a:t>– Командование и управление используются для обеспечения порядка и поддержания соответствия какой-то форме стратегического руководства (цель, задача или результат). Однако, для того, чтобы способствовать развитию инноваций, творческих способностей и чувства самосознания, у вас не должно быть командования и управления.</a:t>
            </a:r>
          </a:p>
          <a:p>
            <a:r>
              <a:rPr lang="ru-RU" b="1" dirty="0"/>
              <a:t>Парадокс клиента </a:t>
            </a:r>
            <a:r>
              <a:rPr lang="ru-RU" dirty="0"/>
              <a:t>– Для продуктивной работы и получения прибыли необходимо прислушиваться к вашим клиентам. Однако, для того, чтобы воспользоваться преимуществами передовой технологии, которая может дать новые возможности для продуктивной работы и извлечения прибыли, вы не должны прислушиваться к вашим клиентам.</a:t>
            </a:r>
          </a:p>
          <a:p>
            <a:r>
              <a:rPr lang="ru-RU" b="1" dirty="0"/>
              <a:t>Парадокс разнообразия – </a:t>
            </a:r>
            <a:r>
              <a:rPr lang="ru-RU" dirty="0"/>
              <a:t>Для того, чтобы команда достигла успеха, необходимы как единообразие, так и дифференциация. Единообразие необходимо для того, чтобы обеспечить наличие одновременно боевого духа и чувства сопричастности общей цели. Однако дифференциация с учетом способностей и навыков членов команды необходима для достижения командного успеха.</a:t>
            </a:r>
            <a:endParaRPr lang="ru-RU" b="1" dirty="0"/>
          </a:p>
          <a:p>
            <a:r>
              <a:rPr lang="ru-RU" b="1" dirty="0"/>
              <a:t>Парадокс программного обеспечения – </a:t>
            </a:r>
            <a:r>
              <a:rPr lang="ru-RU" dirty="0"/>
              <a:t>Из-за фундаментальной природы программного обеспечения ЭВМ возникает парадоксальная ситуация, когда программные системы нужно планировать, при этом в то же самое время творческие способности программиста требуют, чтобы их не планировали.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01983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082040"/>
          </a:xfrm>
        </p:spPr>
        <p:txBody>
          <a:bodyPr>
            <a:normAutofit/>
          </a:bodyPr>
          <a:lstStyle/>
          <a:p>
            <a:r>
              <a:rPr lang="ru-RU"/>
              <a:t>Системные </a:t>
            </a:r>
            <a:r>
              <a:rPr lang="ru-RU" dirty="0"/>
              <a:t>ситуации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81200" y="1579650"/>
            <a:ext cx="9372600" cy="4483101"/>
          </a:xfrm>
        </p:spPr>
        <p:txBody>
          <a:bodyPr>
            <a:normAutofit/>
          </a:bodyPr>
          <a:lstStyle/>
          <a:p>
            <a:pPr lvl="1"/>
            <a:r>
              <a:rPr lang="ru-RU" b="1" dirty="0"/>
              <a:t>Нахождение первопричин – </a:t>
            </a:r>
            <a:r>
              <a:rPr lang="en-US" dirty="0"/>
              <a:t>(5 Whys, Root cause problem-solving</a:t>
            </a:r>
            <a:r>
              <a:rPr lang="en-US" b="1" dirty="0"/>
              <a:t>)</a:t>
            </a:r>
            <a:endParaRPr lang="ru-RU" b="1" dirty="0"/>
          </a:p>
          <a:p>
            <a:pPr lvl="1"/>
            <a:r>
              <a:rPr lang="ru-RU" b="1" dirty="0"/>
              <a:t>Диаграммы влияния</a:t>
            </a:r>
            <a:r>
              <a:rPr lang="en-US" b="1" dirty="0"/>
              <a:t> </a:t>
            </a:r>
            <a:r>
              <a:rPr lang="en-US" dirty="0"/>
              <a:t>(Howard, The Principles and Applications of Decision Analysis)</a:t>
            </a:r>
          </a:p>
          <a:p>
            <a:pPr lvl="1"/>
            <a:r>
              <a:rPr lang="ru-RU" b="1" dirty="0" err="1"/>
              <a:t>Системограммы</a:t>
            </a:r>
            <a:r>
              <a:rPr lang="ru-RU" dirty="0"/>
              <a:t> (</a:t>
            </a:r>
            <a:r>
              <a:rPr lang="en-US" dirty="0"/>
              <a:t>Boardman, </a:t>
            </a:r>
            <a:r>
              <a:rPr lang="en-US" dirty="0" err="1"/>
              <a:t>Sauser</a:t>
            </a:r>
            <a:r>
              <a:rPr lang="ru-RU" dirty="0"/>
              <a:t>)</a:t>
            </a:r>
            <a:endParaRPr lang="en-US" b="1" dirty="0"/>
          </a:p>
          <a:p>
            <a:pPr lvl="1"/>
            <a:endParaRPr lang="ru-RU" dirty="0"/>
          </a:p>
          <a:p>
            <a:pPr lvl="1"/>
            <a:endParaRPr lang="ru-RU" b="1" dirty="0"/>
          </a:p>
          <a:p>
            <a:pPr lvl="1"/>
            <a:endParaRPr lang="ru-RU" dirty="0"/>
          </a:p>
          <a:p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817" y="3151199"/>
            <a:ext cx="6648202" cy="291155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879" y="3151199"/>
            <a:ext cx="4781550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29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082040"/>
          </a:xfrm>
        </p:spPr>
        <p:txBody>
          <a:bodyPr>
            <a:normAutofit/>
          </a:bodyPr>
          <a:lstStyle/>
          <a:p>
            <a:r>
              <a:rPr lang="ru-RU" dirty="0"/>
              <a:t>Проблемные ситуации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ru-RU" b="1" dirty="0"/>
              <a:t>Нахождение первопричин – </a:t>
            </a:r>
            <a:r>
              <a:rPr lang="en-US" b="1" dirty="0"/>
              <a:t>(5 Whys, Root cause problem-solving). </a:t>
            </a:r>
            <a:endParaRPr lang="ru-RU" b="1" dirty="0"/>
          </a:p>
          <a:p>
            <a:pPr lvl="1"/>
            <a:endParaRPr lang="ru-RU" dirty="0"/>
          </a:p>
          <a:p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857" y="2679182"/>
            <a:ext cx="6677025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0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1EF0E57-12D2-4B54-A790-AA6D167593A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Широкоформатная презентация построения каркаса</Template>
  <TotalTime>0</TotalTime>
  <Words>547</Words>
  <Application>Microsoft Office PowerPoint</Application>
  <PresentationFormat>Широкоэкранный</PresentationFormat>
  <Paragraphs>62</Paragraphs>
  <Slides>13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6" baseType="lpstr">
      <vt:lpstr>Arial</vt:lpstr>
      <vt:lpstr>Calibri</vt:lpstr>
      <vt:lpstr>Wireframe Building 16x9</vt:lpstr>
      <vt:lpstr>Системная инженерия</vt:lpstr>
      <vt:lpstr>определение</vt:lpstr>
      <vt:lpstr>ИДЕЯ</vt:lpstr>
      <vt:lpstr>описание</vt:lpstr>
      <vt:lpstr>Жёсткие и мягкие системы</vt:lpstr>
      <vt:lpstr>Модели и моделирование</vt:lpstr>
      <vt:lpstr>Парадоксы </vt:lpstr>
      <vt:lpstr>Системные ситуации</vt:lpstr>
      <vt:lpstr>Проблемные ситуации</vt:lpstr>
      <vt:lpstr>Моделирование динамики</vt:lpstr>
      <vt:lpstr>Принципы</vt:lpstr>
      <vt:lpstr>Принципы 2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2016-10-03T08:45:04Z</dcterms:created>
  <dcterms:modified xsi:type="dcterms:W3CDTF">2016-10-24T14:00:32Z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TC030310279991</vt:lpwstr>
  </property>
</Properties>
</file>

<file path=docProps/thumbnail.jpeg>
</file>